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292" r:id="rId3"/>
    <p:sldId id="334" r:id="rId4"/>
    <p:sldId id="535" r:id="rId5"/>
    <p:sldId id="335" r:id="rId6"/>
    <p:sldId id="336" r:id="rId7"/>
    <p:sldId id="520" r:id="rId8"/>
    <p:sldId id="337" r:id="rId9"/>
    <p:sldId id="338" r:id="rId10"/>
    <p:sldId id="339" r:id="rId11"/>
    <p:sldId id="340" r:id="rId12"/>
    <p:sldId id="341" r:id="rId13"/>
    <p:sldId id="519" r:id="rId14"/>
    <p:sldId id="518" r:id="rId15"/>
    <p:sldId id="521" r:id="rId16"/>
    <p:sldId id="542" r:id="rId17"/>
    <p:sldId id="536" r:id="rId18"/>
    <p:sldId id="294" r:id="rId19"/>
    <p:sldId id="291" r:id="rId20"/>
    <p:sldId id="537" r:id="rId21"/>
    <p:sldId id="293" r:id="rId22"/>
    <p:sldId id="295" r:id="rId23"/>
    <p:sldId id="538" r:id="rId24"/>
    <p:sldId id="297" r:id="rId25"/>
    <p:sldId id="298" r:id="rId26"/>
    <p:sldId id="539" r:id="rId27"/>
    <p:sldId id="300" r:id="rId28"/>
    <p:sldId id="301" r:id="rId29"/>
    <p:sldId id="302" r:id="rId30"/>
    <p:sldId id="540" r:id="rId31"/>
    <p:sldId id="305" r:id="rId32"/>
    <p:sldId id="304" r:id="rId33"/>
    <p:sldId id="306" r:id="rId34"/>
    <p:sldId id="525" r:id="rId35"/>
    <p:sldId id="526" r:id="rId36"/>
    <p:sldId id="541" r:id="rId37"/>
    <p:sldId id="522" r:id="rId38"/>
    <p:sldId id="524" r:id="rId39"/>
    <p:sldId id="523" r:id="rId40"/>
    <p:sldId id="527" r:id="rId41"/>
    <p:sldId id="528" r:id="rId42"/>
    <p:sldId id="529" r:id="rId43"/>
    <p:sldId id="530" r:id="rId44"/>
    <p:sldId id="543" r:id="rId45"/>
    <p:sldId id="531" r:id="rId46"/>
    <p:sldId id="532" r:id="rId47"/>
    <p:sldId id="333" r:id="rId48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8" autoAdjust="0"/>
    <p:restoredTop sz="92431" autoAdjust="0"/>
  </p:normalViewPr>
  <p:slideViewPr>
    <p:cSldViewPr>
      <p:cViewPr varScale="1">
        <p:scale>
          <a:sx n="104" d="100"/>
          <a:sy n="104" d="100"/>
        </p:scale>
        <p:origin x="2120" y="200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1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3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67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08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90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95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46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.Got some of this from Statement of Senator Donald W. </a:t>
            </a:r>
            <a:r>
              <a:rPr lang="en-US" sz="120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Riefle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Jr., that I found by googling “section 201 auto case of 1981”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89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59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www.nbcnews.com</a:t>
            </a:r>
            <a:r>
              <a:rPr lang="en-US" dirty="0"/>
              <a:t>/id/wbna32808731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57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bfi.uchicago.edu</a:t>
            </a:r>
            <a:r>
              <a:rPr lang="en-US" dirty="0"/>
              <a:t>/</a:t>
            </a:r>
            <a:r>
              <a:rPr lang="en-US" dirty="0" err="1"/>
              <a:t>wp</a:t>
            </a:r>
            <a:r>
              <a:rPr lang="en-US" dirty="0"/>
              <a:t>-content/uploads/BFI_WP_201961-1.pdf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21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Safeguards</a:t>
            </a:r>
            <a:br>
              <a:rPr lang="en-US" dirty="0"/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Compensation</a:t>
            </a:r>
          </a:p>
          <a:p>
            <a:pPr lvl="2"/>
            <a:r>
              <a:rPr lang="en-US" dirty="0"/>
              <a:t>Country should compensate harmed foreign exporters.</a:t>
            </a:r>
          </a:p>
          <a:p>
            <a:pPr lvl="2"/>
            <a:r>
              <a:rPr lang="en-US" dirty="0"/>
              <a:t>Hard to do.  Tariff cuts on other products?</a:t>
            </a:r>
          </a:p>
          <a:p>
            <a:pPr lvl="2"/>
            <a:r>
              <a:rPr lang="en-US" dirty="0"/>
              <a:t>Uruguay Round backed off from requiring compensation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52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 Procedures</a:t>
            </a:r>
          </a:p>
          <a:p>
            <a:pPr lvl="1"/>
            <a:r>
              <a:rPr lang="en-US" dirty="0"/>
              <a:t>Case is initiated by any of …</a:t>
            </a:r>
          </a:p>
          <a:p>
            <a:pPr lvl="2"/>
            <a:r>
              <a:rPr lang="en-US" dirty="0"/>
              <a:t>Petition to USITC from</a:t>
            </a:r>
          </a:p>
          <a:p>
            <a:pPr lvl="3"/>
            <a:r>
              <a:rPr lang="en-US" dirty="0"/>
              <a:t>Trade association (= industry association)</a:t>
            </a:r>
          </a:p>
          <a:p>
            <a:pPr lvl="3"/>
            <a:r>
              <a:rPr lang="en-US" dirty="0"/>
              <a:t>Firm</a:t>
            </a:r>
          </a:p>
          <a:p>
            <a:pPr lvl="3"/>
            <a:r>
              <a:rPr lang="en-US" dirty="0"/>
              <a:t>Union</a:t>
            </a:r>
          </a:p>
          <a:p>
            <a:pPr lvl="3"/>
            <a:r>
              <a:rPr lang="en-US" dirty="0"/>
              <a:t>Group of workers representative of industry</a:t>
            </a:r>
          </a:p>
          <a:p>
            <a:pPr lvl="2"/>
            <a:r>
              <a:rPr lang="en-US" dirty="0"/>
              <a:t>Request from President or USTR</a:t>
            </a:r>
          </a:p>
          <a:p>
            <a:pPr lvl="2"/>
            <a:r>
              <a:rPr lang="en-US" dirty="0"/>
              <a:t>Resolution from House Ways and Means or Senate Finance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78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Procedures</a:t>
            </a:r>
          </a:p>
          <a:p>
            <a:pPr lvl="1"/>
            <a:r>
              <a:rPr lang="en-US" sz="2400" dirty="0"/>
              <a:t>After petition, request, or resolution</a:t>
            </a:r>
          </a:p>
          <a:p>
            <a:pPr lvl="2"/>
            <a:r>
              <a:rPr lang="en-US" sz="2000" dirty="0"/>
              <a:t>USITC must make injury determination within 120 days (150 days if complicated)</a:t>
            </a:r>
          </a:p>
          <a:p>
            <a:pPr lvl="2"/>
            <a:r>
              <a:rPr lang="en-US" sz="2000" dirty="0"/>
              <a:t>USITC transmits report to President, with recommendation, within 180 days of petition, etc.</a:t>
            </a:r>
          </a:p>
          <a:p>
            <a:pPr lvl="2"/>
            <a:r>
              <a:rPr lang="en-US" sz="2000" dirty="0"/>
              <a:t>President decides what, </a:t>
            </a:r>
            <a:r>
              <a:rPr lang="en-US" sz="2000" u="sng" dirty="0"/>
              <a:t>if any</a:t>
            </a:r>
            <a:r>
              <a:rPr lang="en-US" sz="2000" dirty="0"/>
              <a:t>, relief to provide</a:t>
            </a:r>
          </a:p>
          <a:p>
            <a:pPr lvl="1"/>
            <a:r>
              <a:rPr lang="en-US" sz="2400" dirty="0"/>
              <a:t>Relief may be</a:t>
            </a:r>
          </a:p>
          <a:p>
            <a:pPr lvl="2"/>
            <a:r>
              <a:rPr lang="en-US" sz="2000" dirty="0"/>
              <a:t>Tariff increase</a:t>
            </a:r>
          </a:p>
          <a:p>
            <a:pPr lvl="2"/>
            <a:r>
              <a:rPr lang="en-US" sz="2000" dirty="0"/>
              <a:t>Quota</a:t>
            </a:r>
          </a:p>
          <a:p>
            <a:pPr lvl="2"/>
            <a:r>
              <a:rPr lang="en-US" sz="2000" dirty="0"/>
              <a:t>Orderly marketing arrangement (~VER)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5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should injury from imports justify more protection than injury from other causes, such as technological change, changes in government spending programs, etc.?</a:t>
            </a:r>
          </a:p>
          <a:p>
            <a:r>
              <a:rPr lang="en-US" sz="2800" dirty="0"/>
              <a:t>Of the various “prerequisites” for safeguards protection, which seem to be most likely to constrain the use of safeguards?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87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More 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are the arguments for and against safeguards protection being done on an MFN (nondiscriminatory) basis?</a:t>
            </a:r>
          </a:p>
          <a:p>
            <a:r>
              <a:rPr lang="en-US" sz="2800" dirty="0"/>
              <a:t>Is it possible for safeguards protection to take the form of quotas and still be nondiscriminatory?</a:t>
            </a:r>
          </a:p>
          <a:p>
            <a:r>
              <a:rPr lang="en-US" sz="2800" dirty="0"/>
              <a:t>If the aim of safeguards is to facilitate “adjustment” by the industry, what does that mean, and to what extent is safeguard protection a good way to accomplish that?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20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USITC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“serious injury” defined here? </a:t>
            </a:r>
          </a:p>
          <a:p>
            <a:r>
              <a:rPr lang="en-US" dirty="0"/>
              <a:t>Is “substantial cause” defined here? </a:t>
            </a:r>
          </a:p>
          <a:p>
            <a:r>
              <a:rPr lang="en-US" dirty="0"/>
              <a:t>Are injured firms the only ones who can request a safeguards investigation?</a:t>
            </a:r>
            <a:r>
              <a:rPr lang="en-US" sz="1400" dirty="0"/>
              <a:t> </a:t>
            </a:r>
          </a:p>
          <a:p>
            <a:r>
              <a:rPr lang="en-US" dirty="0"/>
              <a:t>What forms of relief can be recommended? </a:t>
            </a:r>
          </a:p>
          <a:p>
            <a:r>
              <a:rPr lang="en-US"/>
              <a:t>Does the President have the option of doing nothing? 	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67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36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800" dirty="0"/>
              <a:t>In each case below, I will show a shock that will cause both </a:t>
            </a:r>
          </a:p>
          <a:p>
            <a:pPr lvl="1"/>
            <a:r>
              <a:rPr lang="en-US" sz="2400" dirty="0"/>
              <a:t>Output to fall, and</a:t>
            </a:r>
          </a:p>
          <a:p>
            <a:pPr lvl="1"/>
            <a:r>
              <a:rPr lang="en-US" sz="2400" dirty="0"/>
              <a:t>Imports to rise</a:t>
            </a:r>
          </a:p>
          <a:p>
            <a:r>
              <a:rPr lang="en-US" sz="2800" dirty="0"/>
              <a:t>Did imports “cause” output to fall?</a:t>
            </a:r>
          </a:p>
          <a:p>
            <a:pPr lvl="1"/>
            <a:r>
              <a:rPr lang="en-US" sz="2400" dirty="0"/>
              <a:t>No:  The shock did</a:t>
            </a:r>
          </a:p>
          <a:p>
            <a:pPr lvl="1"/>
            <a:r>
              <a:rPr lang="en-US" sz="2400" dirty="0"/>
              <a:t>Yes:  “But for” the increase in imports, output would not have fallen, or would have fallen by less</a:t>
            </a:r>
          </a:p>
          <a:p>
            <a:r>
              <a:rPr lang="en-US" sz="2800" dirty="0"/>
              <a:t>I then show a tariff that keeps imports constant</a:t>
            </a:r>
            <a:endParaRPr lang="en-US" sz="28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A8A3F6-2F16-6044-8F61-66EF2FA4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132941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country, homogeneous product</a:t>
            </a:r>
          </a:p>
          <a:p>
            <a:pPr lvl="1"/>
            <a:r>
              <a:rPr lang="en-US" dirty="0"/>
              <a:t>World price drop</a:t>
            </a:r>
          </a:p>
          <a:p>
            <a:pPr lvl="1"/>
            <a:r>
              <a:rPr lang="en-US" dirty="0"/>
              <a:t>Increase in domestic cost</a:t>
            </a:r>
          </a:p>
          <a:p>
            <a:r>
              <a:rPr lang="en-US" dirty="0"/>
              <a:t>Small country, differentiated product, </a:t>
            </a:r>
          </a:p>
          <a:p>
            <a:pPr lvl="1"/>
            <a:r>
              <a:rPr lang="en-US" dirty="0"/>
              <a:t>Fall in foreign cost</a:t>
            </a:r>
          </a:p>
          <a:p>
            <a:pPr lvl="1"/>
            <a:r>
              <a:rPr lang="en-US" dirty="0"/>
              <a:t>Change in preferences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631D5-51FE-A146-8881-1325D111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45029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Safeguard protection is permitted by the WTO/GATT if an industry is</a:t>
            </a:r>
          </a:p>
          <a:p>
            <a:pPr lvl="1"/>
            <a:r>
              <a:rPr lang="en-US" sz="2400" dirty="0"/>
              <a:t>Adversely affected, and</a:t>
            </a:r>
          </a:p>
          <a:p>
            <a:pPr lvl="1"/>
            <a:r>
              <a:rPr lang="en-US" sz="2400" dirty="0"/>
              <a:t>The harm is caused by imports</a:t>
            </a:r>
          </a:p>
          <a:p>
            <a:r>
              <a:rPr lang="en-US" sz="2800" dirty="0"/>
              <a:t>Use of safeguards does </a:t>
            </a:r>
            <a:r>
              <a:rPr lang="en-US" sz="2800" u="sng" dirty="0"/>
              <a:t>not</a:t>
            </a:r>
            <a:r>
              <a:rPr lang="en-US" sz="2800" dirty="0"/>
              <a:t> claim that imports are “unfair”</a:t>
            </a:r>
          </a:p>
          <a:p>
            <a:r>
              <a:rPr lang="en-US" sz="2800" dirty="0"/>
              <a:t>Countries are then permitted to use a non-discriminatory tariff or other non-discriminatory barrier for a limited time.</a:t>
            </a:r>
          </a:p>
          <a:p>
            <a:r>
              <a:rPr lang="en-US" sz="2800" dirty="0"/>
              <a:t>Purpose:  To facilitate “adjustment”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BCF64-CF14-844A-97FE-02486EBE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077147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78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86C12-EB0C-C240-B34B-E9956502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98650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drop, </a:t>
            </a:r>
            <a:br>
              <a:rPr lang="en-US" dirty="0"/>
            </a:br>
            <a:r>
              <a:rPr lang="en-US" dirty="0"/>
              <a:t>&amp; tariff response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r>
              <a:rPr lang="en-US" sz="2400" dirty="0">
                <a:solidFill>
                  <a:srgbClr val="008000"/>
                </a:solidFill>
              </a:rPr>
              <a:t>Tariff t = P</a:t>
            </a:r>
            <a:r>
              <a:rPr lang="en-US" sz="2400" baseline="-25000" dirty="0">
                <a:solidFill>
                  <a:srgbClr val="008000"/>
                </a:solidFill>
              </a:rPr>
              <a:t>0</a:t>
            </a:r>
            <a:r>
              <a:rPr lang="en-US" sz="2400" dirty="0">
                <a:solidFill>
                  <a:srgbClr val="008000"/>
                </a:solidFill>
              </a:rPr>
              <a:t> – P</a:t>
            </a:r>
            <a:r>
              <a:rPr lang="en-US" sz="2400" baseline="-25000" dirty="0">
                <a:solidFill>
                  <a:srgbClr val="008000"/>
                </a:solidFill>
              </a:rPr>
              <a:t>1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Raises price back to P</a:t>
            </a:r>
            <a:r>
              <a:rPr lang="en-US" sz="2000" baseline="-25000" dirty="0">
                <a:solidFill>
                  <a:srgbClr val="008000"/>
                </a:solidFill>
              </a:rPr>
              <a:t>0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Restores </a:t>
            </a: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S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=S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  <a:endParaRPr lang="en-US" sz="1600" dirty="0">
              <a:solidFill>
                <a:srgbClr val="008000"/>
              </a:solidFill>
            </a:endParaRP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M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=M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676400" y="3352800"/>
            <a:ext cx="0" cy="6096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620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,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2098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2004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2057400" y="5029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057400" y="4648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3429000" y="4648200"/>
            <a:ext cx="3048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>
            <a:off x="685800" y="3352800"/>
            <a:ext cx="1524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57200" y="3429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971800" y="4267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4834466" y="5122334"/>
            <a:ext cx="4309533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42" name="TextBox 41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52201-A7C6-A24C-9E13-375EDEE6F29C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Price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822F6-20D0-E74A-BC00-2AA5BF61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72237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  <p:bldP spid="62" grpId="0"/>
      <p:bldP spid="64" grpId="0"/>
      <p:bldP spid="65" grpId="0"/>
      <p:bldP spid="75" grpId="0" animBg="1"/>
      <p:bldP spid="76" grpId="0"/>
      <p:bldP spid="77" grpId="0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14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7E438A-E224-D348-BD83-666A4CA88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30509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1444625" y="2952750"/>
            <a:ext cx="2971800" cy="2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marL="342900" lvl="2" indent="-342900"/>
            <a:r>
              <a:rPr lang="en-US" sz="2400" dirty="0">
                <a:solidFill>
                  <a:srgbClr val="008000"/>
                </a:solidFill>
              </a:rPr>
              <a:t>Tariff to restore </a:t>
            </a:r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S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Reduces demand while restoring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endParaRPr lang="en-US" baseline="-25000" dirty="0">
              <a:solidFill>
                <a:srgbClr val="008000"/>
              </a:solidFill>
            </a:endParaRPr>
          </a:p>
          <a:p>
            <a:endParaRPr lang="en-US" sz="24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200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860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244725" y="4267200"/>
            <a:ext cx="990600" cy="2"/>
          </a:xfrm>
          <a:prstGeom prst="line">
            <a:avLst/>
          </a:prstGeom>
          <a:ln>
            <a:solidFill>
              <a:srgbClr val="008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Left Brace 31"/>
          <p:cNvSpPr/>
          <p:nvPr/>
        </p:nvSpPr>
        <p:spPr>
          <a:xfrm>
            <a:off x="1285875" y="2949574"/>
            <a:ext cx="152400" cy="396875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066800" y="29718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906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600200" y="2971800"/>
            <a:ext cx="0" cy="3810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247900" y="2968625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235325" y="2952750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57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2025650" y="5029200"/>
            <a:ext cx="2286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971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355849" y="3898900"/>
            <a:ext cx="101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 bwMode="auto">
          <a:xfrm>
            <a:off x="4834467" y="5122334"/>
            <a:ext cx="3886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60" name="TextBox 59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879E980-DAE0-1D44-9075-9985AF196ADF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 increase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E77E0-EB3D-8A4D-AEC4-9E576246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54789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  <p:bldP spid="32" grpId="0" animBg="1"/>
      <p:bldP spid="33" grpId="0"/>
      <p:bldP spid="40" grpId="0"/>
      <p:bldP spid="45" grpId="0"/>
      <p:bldP spid="51" grpId="0"/>
      <p:bldP spid="52" grpId="0"/>
      <p:bldP spid="5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87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77000" y="3657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19FCB3-078B-9345-9B45-C59E8014A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DEA842D-DE4F-5649-AE7F-3C3352080E8C}"/>
              </a:ext>
            </a:extLst>
          </p:cNvPr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A13F438-BCE9-9A44-A64D-FE2A1DFA81A2}"/>
              </a:ext>
            </a:extLst>
          </p:cNvPr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</p:spTree>
    <p:extLst>
      <p:ext uri="{BB962C8B-B14F-4D97-AF65-F5344CB8AC3E}">
        <p14:creationId xmlns:p14="http://schemas.microsoft.com/office/powerpoint/2010/main" val="1245636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foreign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1242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84FF0A-DFA6-9B4F-B007-E5732306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21106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8" grpId="0"/>
      <p:bldP spid="49" grpId="0"/>
      <p:bldP spid="27" grpId="0"/>
      <p:bldP spid="28" grpId="0"/>
      <p:bldP spid="77" grpId="0"/>
      <p:bldP spid="7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838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Restores output </a:t>
            </a:r>
            <a:r>
              <a:rPr lang="en-US" u="sng" dirty="0">
                <a:solidFill>
                  <a:srgbClr val="008000"/>
                </a:solidFill>
              </a:rPr>
              <a:t>to</a:t>
            </a:r>
            <a:r>
              <a:rPr lang="en-US" dirty="0">
                <a:solidFill>
                  <a:srgbClr val="008000"/>
                </a:solidFill>
              </a:rPr>
              <a:t>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048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2" name="Left Brace 51"/>
          <p:cNvSpPr/>
          <p:nvPr/>
        </p:nvSpPr>
        <p:spPr>
          <a:xfrm>
            <a:off x="4660900" y="2971799"/>
            <a:ext cx="152400" cy="615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441825" y="3070225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794250" y="3581400"/>
            <a:ext cx="1155700" cy="317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76675" y="2762250"/>
            <a:ext cx="66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1981200" y="1987550"/>
            <a:ext cx="1066800" cy="1752600"/>
          </a:xfrm>
          <a:prstGeom prst="line">
            <a:avLst/>
          </a:prstGeom>
          <a:ln w="50800"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968625" y="3521075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41350" y="2755900"/>
            <a:ext cx="61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295525" y="4346575"/>
            <a:ext cx="61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600200" y="2971800"/>
            <a:ext cx="0" cy="3079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953000" y="2971800"/>
            <a:ext cx="0" cy="4953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943600" y="4038600"/>
            <a:ext cx="253999" cy="31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286000" y="4038600"/>
            <a:ext cx="30797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6705600" y="3276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=MD(P*,P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89" name="Content Placeholder 2"/>
          <p:cNvSpPr txBox="1">
            <a:spLocks/>
          </p:cNvSpPr>
          <p:nvPr/>
        </p:nvSpPr>
        <p:spPr bwMode="auto">
          <a:xfrm>
            <a:off x="5029200" y="4876800"/>
            <a:ext cx="3886200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6EE3166-0649-0C47-A5A4-FCB72F62C4F3}"/>
              </a:ext>
            </a:extLst>
          </p:cNvPr>
          <p:cNvSpPr txBox="1"/>
          <p:nvPr/>
        </p:nvSpPr>
        <p:spPr>
          <a:xfrm>
            <a:off x="1308100" y="58166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Foreign cost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FBA7C2-C599-F544-8C93-6D3F59D0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40196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5" grpId="0"/>
      <p:bldP spid="58" grpId="0"/>
      <p:bldP spid="59" grpId="0"/>
      <p:bldP spid="70" grpId="0"/>
      <p:bldP spid="74" grpId="0"/>
      <p:bldP spid="78" grpId="0"/>
      <p:bldP spid="88" grpId="0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2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439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608B26-FBDD-F94E-A685-00F94AD69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8158469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438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Preference shift toward imports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06551" y="2298701"/>
            <a:ext cx="1209674" cy="1574799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40025"/>
            <a:ext cx="0" cy="14446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3434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cxnSp>
        <p:nvCxnSpPr>
          <p:cNvPr id="83" name="Straight Connector 82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85" name="Straight Connector 84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9D8BA-1EC3-0F46-98D8-D8BF41956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17371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79" grpId="0"/>
      <p:bldP spid="8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00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5146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267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90825"/>
            <a:ext cx="0" cy="13938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2672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21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5943600" y="1905000"/>
            <a:ext cx="0" cy="1066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Left Brace 71"/>
          <p:cNvSpPr/>
          <p:nvPr/>
        </p:nvSpPr>
        <p:spPr>
          <a:xfrm>
            <a:off x="5791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Left Brace 74"/>
          <p:cNvSpPr/>
          <p:nvPr/>
        </p:nvSpPr>
        <p:spPr>
          <a:xfrm>
            <a:off x="4648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419600" y="2286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4800600" y="1981200"/>
            <a:ext cx="114300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4267200" y="1828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flipH="1" flipV="1">
            <a:off x="5832475" y="1822450"/>
            <a:ext cx="1066800" cy="1482725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 flipV="1">
            <a:off x="1742018" y="2112434"/>
            <a:ext cx="1321857" cy="1719791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435100" y="3082925"/>
            <a:ext cx="104775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1603375" y="3082925"/>
            <a:ext cx="0" cy="149227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066800" y="2895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5" name="Straight Connector 84"/>
          <p:cNvCxnSpPr/>
          <p:nvPr/>
        </p:nvCxnSpPr>
        <p:spPr>
          <a:xfrm>
            <a:off x="2482850" y="3086100"/>
            <a:ext cx="0" cy="110172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2860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2349500" y="4038600"/>
            <a:ext cx="14922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984500" y="362585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94" name="Straight Connector 93"/>
          <p:cNvCxnSpPr/>
          <p:nvPr/>
        </p:nvCxnSpPr>
        <p:spPr>
          <a:xfrm flipV="1">
            <a:off x="5949950" y="3997325"/>
            <a:ext cx="365125" cy="3176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824133" y="3048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(P*,P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96" name="Content Placeholder 2"/>
          <p:cNvSpPr txBox="1">
            <a:spLocks/>
          </p:cNvSpPr>
          <p:nvPr/>
        </p:nvSpPr>
        <p:spPr bwMode="auto">
          <a:xfrm>
            <a:off x="4885267" y="5003801"/>
            <a:ext cx="3886200" cy="107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0FB82A-ED32-E243-AEA7-98834860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DE34C2-A773-3848-9A8F-CC6D8414DC0F}"/>
              </a:ext>
            </a:extLst>
          </p:cNvPr>
          <p:cNvSpPr txBox="1"/>
          <p:nvPr/>
        </p:nvSpPr>
        <p:spPr>
          <a:xfrm>
            <a:off x="1320800" y="6235700"/>
            <a:ext cx="528320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Welfare harder here due to change in preferences</a:t>
            </a:r>
          </a:p>
        </p:txBody>
      </p:sp>
    </p:spTree>
    <p:extLst>
      <p:ext uri="{BB962C8B-B14F-4D97-AF65-F5344CB8AC3E}">
        <p14:creationId xmlns:p14="http://schemas.microsoft.com/office/powerpoint/2010/main" val="205856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5" grpId="0" animBg="1"/>
      <p:bldP spid="76" grpId="0"/>
      <p:bldP spid="86" grpId="0"/>
      <p:bldP spid="87" grpId="0"/>
      <p:bldP spid="91" grpId="0"/>
      <p:bldP spid="92" grpId="0"/>
      <p:bldP spid="8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138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Theory </a:t>
            </a:r>
            <a:br>
              <a:rPr lang="en-US" dirty="0"/>
            </a:br>
            <a:r>
              <a:rPr lang="en-US" dirty="0"/>
              <a:t>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Of the four cases that we considered, which do you think </a:t>
            </a:r>
            <a:r>
              <a:rPr lang="en-US" sz="2800" u="sng" dirty="0"/>
              <a:t>should</a:t>
            </a:r>
            <a:r>
              <a:rPr lang="en-US" sz="2800" dirty="0"/>
              <a:t> qualify for help from the government?</a:t>
            </a:r>
          </a:p>
          <a:p>
            <a:pPr lvl="1"/>
            <a:r>
              <a:rPr lang="en-US" sz="2400" dirty="0"/>
              <a:t>Drop in foreign price?</a:t>
            </a:r>
          </a:p>
          <a:p>
            <a:pPr lvl="1"/>
            <a:r>
              <a:rPr lang="en-US" sz="2400" dirty="0"/>
              <a:t>Rise in domestic cost?</a:t>
            </a:r>
          </a:p>
          <a:p>
            <a:pPr lvl="1"/>
            <a:r>
              <a:rPr lang="en-US" sz="2400" dirty="0"/>
              <a:t>Drop in foreign cost?</a:t>
            </a:r>
          </a:p>
          <a:p>
            <a:pPr lvl="1"/>
            <a:r>
              <a:rPr lang="en-US" sz="2400" dirty="0"/>
              <a:t>Shift of preferences toward imports?</a:t>
            </a:r>
          </a:p>
          <a:p>
            <a:r>
              <a:rPr lang="en-US" sz="2800" dirty="0"/>
              <a:t>For which of these cases will a tariff that holds domestic suppliers harmless leave demanders where they were </a:t>
            </a:r>
            <a:r>
              <a:rPr lang="en-US" sz="2800" i="1" dirty="0"/>
              <a:t>ex ante</a:t>
            </a:r>
            <a:r>
              <a:rPr lang="en-US" sz="2800" dirty="0"/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106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14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BA107-B044-9442-8631-D5C3B7B58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6F174-C538-074F-ADC2-7ED46EF03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Autos 1981 (Reagan)</a:t>
            </a:r>
          </a:p>
          <a:p>
            <a:r>
              <a:rPr lang="en-US" dirty="0"/>
              <a:t>Harley-Davidson 1983-7 (Reagan)</a:t>
            </a:r>
          </a:p>
          <a:p>
            <a:r>
              <a:rPr lang="en-US" dirty="0"/>
              <a:t>Steel 2002-3 (GW Bush)</a:t>
            </a:r>
          </a:p>
          <a:p>
            <a:r>
              <a:rPr lang="en-US" dirty="0"/>
              <a:t>Tires 2009-11 (Obama)</a:t>
            </a:r>
          </a:p>
          <a:p>
            <a:r>
              <a:rPr lang="en-US" dirty="0"/>
              <a:t>Washing Machines 2018- (Trump)</a:t>
            </a:r>
          </a:p>
          <a:p>
            <a:r>
              <a:rPr lang="en-US" dirty="0"/>
              <a:t>Solar Panels 2018- (Trump)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39561-B3D2-8B45-93B5-0A413FBEE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48A5C-510D-E44F-9A90-3285746F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319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Autos 1981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auto industry in 1981 was suffering</a:t>
            </a:r>
          </a:p>
          <a:p>
            <a:pPr lvl="1"/>
            <a:r>
              <a:rPr lang="en-US" sz="2400" dirty="0"/>
              <a:t>Ford and UAW petitioned USITC for Section 201 relief</a:t>
            </a:r>
          </a:p>
          <a:p>
            <a:pPr lvl="1"/>
            <a:r>
              <a:rPr lang="en-US" sz="2400" dirty="0"/>
              <a:t>USITC ruled against the petition, on the grounds that the US recession was the greater cause of injury to the US auto industry</a:t>
            </a:r>
          </a:p>
          <a:p>
            <a:pPr lvl="1"/>
            <a:r>
              <a:rPr lang="en-US" sz="2400" dirty="0"/>
              <a:t>Congress responded by giving the President authority to negotiate VERs, which he did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110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Harley-Davidson 1983-87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Harley-Davidson </a:t>
            </a:r>
            <a:r>
              <a:rPr lang="en-US" sz="2400" dirty="0"/>
              <a:t>(H-D)</a:t>
            </a:r>
          </a:p>
          <a:p>
            <a:pPr lvl="1"/>
            <a:r>
              <a:rPr lang="en-US" sz="2000" dirty="0"/>
              <a:t>Was the last remaining US motorcycle manufacturer</a:t>
            </a:r>
          </a:p>
          <a:p>
            <a:pPr lvl="1"/>
            <a:r>
              <a:rPr lang="en-US" sz="2000" dirty="0"/>
              <a:t>Had been hurt by competition from two Japanese producers, Honda &amp; Yamaha, who were competing aggressively with each other for market share in the US</a:t>
            </a:r>
          </a:p>
          <a:p>
            <a:pPr lvl="1"/>
            <a:r>
              <a:rPr lang="en-US" sz="2000" dirty="0"/>
              <a:t>USITC recommended, and Reagan signed, 5 years of new tariffs</a:t>
            </a:r>
          </a:p>
          <a:p>
            <a:pPr lvl="2"/>
            <a:r>
              <a:rPr lang="en-US" sz="1800" dirty="0"/>
              <a:t>Starting at 49.4%, declining to 14.4% in year 5</a:t>
            </a:r>
          </a:p>
          <a:p>
            <a:pPr lvl="2"/>
            <a:r>
              <a:rPr lang="en-US" sz="1800" dirty="0"/>
              <a:t>It was a tariff-rate quota, based on historic imports</a:t>
            </a:r>
          </a:p>
          <a:p>
            <a:pPr lvl="2"/>
            <a:r>
              <a:rPr lang="en-US" sz="1800" dirty="0"/>
              <a:t>This avoided hitting European makers (e.g., BMW) whose exports had not risen</a:t>
            </a:r>
          </a:p>
          <a:p>
            <a:pPr lvl="1"/>
            <a:r>
              <a:rPr lang="en-US" sz="2000" dirty="0"/>
              <a:t>H-D recovered so well that it requested the 5</a:t>
            </a:r>
            <a:r>
              <a:rPr lang="en-US" sz="2000" baseline="30000" dirty="0"/>
              <a:t>th</a:t>
            </a:r>
            <a:r>
              <a:rPr lang="en-US" sz="2000" dirty="0"/>
              <a:t> year of protection be cancelled</a:t>
            </a:r>
          </a:p>
          <a:p>
            <a:pPr lvl="1"/>
            <a:r>
              <a:rPr lang="en-US" sz="2000" dirty="0"/>
              <a:t>Often viewed as a successful use of safeguards, though research says otherwise.  H-D recovered on its own.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3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222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Steel 2002-3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Steel</a:t>
            </a:r>
          </a:p>
          <a:p>
            <a:pPr lvl="1"/>
            <a:r>
              <a:rPr lang="en-US" sz="2400" dirty="0"/>
              <a:t>George W. Bush put tariffs on a variety of steel products, ranging from 8% to 30%.</a:t>
            </a:r>
          </a:p>
          <a:p>
            <a:pPr lvl="1"/>
            <a:r>
              <a:rPr lang="en-US" sz="2400" dirty="0"/>
              <a:t>Exempted countries: Canada, Israel, Jordan, and Mexico due to FTAs</a:t>
            </a:r>
          </a:p>
          <a:p>
            <a:pPr lvl="1"/>
            <a:r>
              <a:rPr lang="en-US" sz="2400" dirty="0"/>
              <a:t>Others complained at WTO and won.  Reason: steel imports, though they had risen earlier, had declined by the time of the tariffs.</a:t>
            </a:r>
          </a:p>
          <a:p>
            <a:pPr lvl="1"/>
            <a:r>
              <a:rPr lang="en-US" sz="2400" dirty="0"/>
              <a:t>In response, Bush removed the tariffs after 18 months, instead of the planned 3 years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225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Tires 2009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Tires</a:t>
            </a:r>
          </a:p>
          <a:p>
            <a:pPr lvl="1"/>
            <a:r>
              <a:rPr lang="en-US" sz="2400" dirty="0"/>
              <a:t>Obama placed tariffs on imports of tires, from China only, in 2009.</a:t>
            </a:r>
          </a:p>
          <a:p>
            <a:pPr lvl="1"/>
            <a:r>
              <a:rPr lang="en-US" sz="2400" dirty="0"/>
              <a:t>He could do this because of a special provision of the China’s accession agreement to the WTO</a:t>
            </a:r>
          </a:p>
          <a:p>
            <a:pPr lvl="2"/>
            <a:r>
              <a:rPr lang="en-US" sz="2000" dirty="0"/>
              <a:t>That provision has now expired</a:t>
            </a:r>
          </a:p>
          <a:p>
            <a:pPr lvl="1"/>
            <a:r>
              <a:rPr lang="en-US" sz="2400" dirty="0"/>
              <a:t>Petition for safeguards protection came from US Steel Workers</a:t>
            </a:r>
          </a:p>
          <a:p>
            <a:pPr lvl="2"/>
            <a:r>
              <a:rPr lang="en-US" sz="2000" dirty="0"/>
              <a:t>Not the tire companies who made tires in US &amp; China</a:t>
            </a:r>
          </a:p>
          <a:p>
            <a:pPr lvl="1"/>
            <a:r>
              <a:rPr lang="en-US" sz="2400" dirty="0"/>
              <a:t>Tariffs were 35% 1</a:t>
            </a:r>
            <a:r>
              <a:rPr lang="en-US" sz="2400" baseline="30000" dirty="0"/>
              <a:t>st </a:t>
            </a:r>
            <a:r>
              <a:rPr lang="en-US" sz="2400" dirty="0"/>
              <a:t>year, 30% 2</a:t>
            </a:r>
            <a:r>
              <a:rPr lang="en-US" sz="2400" baseline="30000" dirty="0"/>
              <a:t>nd</a:t>
            </a:r>
            <a:r>
              <a:rPr lang="en-US" sz="2400" dirty="0"/>
              <a:t>, and 25% 3</a:t>
            </a:r>
            <a:r>
              <a:rPr lang="en-US" sz="2400" baseline="30000" dirty="0"/>
              <a:t>rd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039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Washing Machines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Washing Machines</a:t>
            </a:r>
          </a:p>
          <a:p>
            <a:pPr lvl="1"/>
            <a:r>
              <a:rPr lang="en-US" sz="2000" dirty="0"/>
              <a:t>Trump placed tariffs on imports of washing machines, from all countries </a:t>
            </a:r>
          </a:p>
          <a:p>
            <a:pPr lvl="2"/>
            <a:r>
              <a:rPr lang="en-US" sz="1800" dirty="0"/>
              <a:t>Target was two firms based in South Korea, LG and Samsung</a:t>
            </a:r>
          </a:p>
          <a:p>
            <a:pPr lvl="1"/>
            <a:r>
              <a:rPr lang="en-US" sz="2000" dirty="0"/>
              <a:t>Request was from Michigan-based Whirlpool</a:t>
            </a:r>
          </a:p>
          <a:p>
            <a:pPr lvl="1"/>
            <a:r>
              <a:rPr lang="en-US" sz="2000" dirty="0"/>
              <a:t>Action was preceded by anti-dumping duties in 2012 and 2016, which were avoided by shifting production to other countries.</a:t>
            </a:r>
          </a:p>
          <a:p>
            <a:pPr lvl="1"/>
            <a:r>
              <a:rPr lang="en-US" sz="2000" dirty="0"/>
              <a:t>Policy:</a:t>
            </a:r>
          </a:p>
          <a:p>
            <a:pPr lvl="2"/>
            <a:r>
              <a:rPr lang="en-US" sz="1600" dirty="0"/>
              <a:t>1</a:t>
            </a:r>
            <a:r>
              <a:rPr lang="en-US" sz="1600" baseline="30000" dirty="0"/>
              <a:t>st</a:t>
            </a:r>
            <a:r>
              <a:rPr lang="en-US" sz="1600" dirty="0"/>
              <a:t> year:  Tariff-rate quota:  20% on 1</a:t>
            </a:r>
            <a:r>
              <a:rPr lang="en-US" sz="1600" baseline="30000" dirty="0"/>
              <a:t>st</a:t>
            </a:r>
            <a:r>
              <a:rPr lang="en-US" sz="1600" dirty="0"/>
              <a:t> 1.2 million, 50% above that</a:t>
            </a:r>
          </a:p>
          <a:p>
            <a:pPr lvl="2"/>
            <a:r>
              <a:rPr lang="en-US" sz="1600" dirty="0"/>
              <a:t>Rates phased down in years 2 and 3</a:t>
            </a:r>
          </a:p>
          <a:p>
            <a:pPr lvl="1"/>
            <a:r>
              <a:rPr lang="en-US" sz="2000" dirty="0"/>
              <a:t>LG and Samsung both opened plants in the US in 2018</a:t>
            </a:r>
          </a:p>
          <a:p>
            <a:pPr lvl="1"/>
            <a:r>
              <a:rPr lang="en-US" sz="2000" dirty="0"/>
              <a:t>Effects:  Prices in US rose by 12% on </a:t>
            </a:r>
            <a:r>
              <a:rPr lang="en-US" sz="2000" u="sng" dirty="0"/>
              <a:t>both</a:t>
            </a:r>
            <a:r>
              <a:rPr lang="en-US" sz="2000" dirty="0"/>
              <a:t> washers and dryers (even though dryers were </a:t>
            </a:r>
            <a:r>
              <a:rPr lang="en-US" sz="2000" u="sng" dirty="0"/>
              <a:t>not</a:t>
            </a:r>
            <a:r>
              <a:rPr lang="en-US" sz="2000" dirty="0"/>
              <a:t> subject to tariffs).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2328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Panels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Solar Panels </a:t>
            </a:r>
          </a:p>
          <a:p>
            <a:pPr lvl="1"/>
            <a:r>
              <a:rPr lang="en-US" sz="2400" dirty="0"/>
              <a:t>Trump placed tariffs on imports of Solar Panels</a:t>
            </a:r>
          </a:p>
          <a:p>
            <a:pPr lvl="1"/>
            <a:r>
              <a:rPr lang="en-US" sz="2400" dirty="0"/>
              <a:t>Requested by 2 companies:  </a:t>
            </a:r>
            <a:r>
              <a:rPr lang="en-US" sz="2400" dirty="0" err="1"/>
              <a:t>Suniva</a:t>
            </a:r>
            <a:r>
              <a:rPr lang="en-US" sz="2400" dirty="0"/>
              <a:t> and </a:t>
            </a:r>
            <a:r>
              <a:rPr lang="en-US" sz="2400" dirty="0" err="1"/>
              <a:t>SolarWorld</a:t>
            </a:r>
            <a:endParaRPr lang="en-US" sz="2400" dirty="0"/>
          </a:p>
          <a:p>
            <a:pPr lvl="2"/>
            <a:r>
              <a:rPr lang="en-US" sz="2000" dirty="0" err="1"/>
              <a:t>Suniva</a:t>
            </a:r>
            <a:r>
              <a:rPr lang="en-US" sz="2000" dirty="0"/>
              <a:t> was majority owned in China; </a:t>
            </a:r>
            <a:r>
              <a:rPr lang="en-US" sz="2000" dirty="0" err="1"/>
              <a:t>SolarWorld</a:t>
            </a:r>
            <a:r>
              <a:rPr lang="en-US" sz="2000" dirty="0"/>
              <a:t> by Germany</a:t>
            </a:r>
          </a:p>
          <a:p>
            <a:pPr lvl="2"/>
            <a:r>
              <a:rPr lang="en-US" sz="2000" dirty="0"/>
              <a:t>Both are now out of business</a:t>
            </a:r>
          </a:p>
          <a:p>
            <a:pPr lvl="1"/>
            <a:r>
              <a:rPr lang="en-US" sz="2400" dirty="0"/>
              <a:t>Policy:</a:t>
            </a:r>
          </a:p>
          <a:p>
            <a:pPr lvl="2"/>
            <a:r>
              <a:rPr lang="en-US" sz="2000" dirty="0"/>
              <a:t>Year 1:  30% tariff on imports above 1</a:t>
            </a:r>
            <a:r>
              <a:rPr lang="en-US" sz="2000" baseline="30000" dirty="0"/>
              <a:t>st</a:t>
            </a:r>
            <a:r>
              <a:rPr lang="en-US" sz="2000" dirty="0"/>
              <a:t> 2.5 gigawatts</a:t>
            </a:r>
          </a:p>
          <a:p>
            <a:pPr lvl="2"/>
            <a:r>
              <a:rPr lang="en-US" sz="2000" dirty="0"/>
              <a:t>Yeas 2-4:  tariff declines gradually to 15% 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65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 Steel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Steel</a:t>
            </a:r>
          </a:p>
          <a:p>
            <a:pPr lvl="1"/>
            <a:r>
              <a:rPr lang="en-US" sz="2400" dirty="0"/>
              <a:t>Prompted by Trump’s US tariffs on steel, which would cause exporters to US to switch toward EU</a:t>
            </a:r>
          </a:p>
          <a:p>
            <a:pPr lvl="1"/>
            <a:r>
              <a:rPr lang="en-US" sz="2400" dirty="0"/>
              <a:t>Policy included UK as member of EU, but UK continued the policy after Brexit</a:t>
            </a:r>
          </a:p>
          <a:p>
            <a:pPr lvl="1"/>
            <a:r>
              <a:rPr lang="en-US" sz="2400" dirty="0"/>
              <a:t>Reading by </a:t>
            </a:r>
            <a:r>
              <a:rPr lang="en-US" sz="2400" dirty="0" err="1"/>
              <a:t>Pikard</a:t>
            </a:r>
            <a:r>
              <a:rPr lang="en-US" sz="2400" dirty="0"/>
              <a:t> &amp; Pfeifer concerns UK extension of the policy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196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10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Pikard</a:t>
            </a:r>
            <a:r>
              <a:rPr lang="en-US" dirty="0"/>
              <a:t> &amp; Pfeifer, “UK to extend steel 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Where does most of the steel come from?  </a:t>
            </a:r>
          </a:p>
          <a:p>
            <a:r>
              <a:rPr lang="en-US" sz="2800" dirty="0"/>
              <a:t>Is this a simple tariff?  </a:t>
            </a:r>
          </a:p>
          <a:p>
            <a:r>
              <a:rPr lang="en-US" sz="2800" dirty="0"/>
              <a:t>Does anyone in the UK oppose this?  </a:t>
            </a:r>
          </a:p>
          <a:p>
            <a:r>
              <a:rPr lang="en-US" sz="2800" dirty="0"/>
              <a:t>Why might this be illegal under WTO rules?  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537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99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054E-926B-644B-8E94-73DCD0E2A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Names for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E49BD-F0D5-6C47-9BBA-68D9EA9D7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GATT/WTO</a:t>
            </a:r>
          </a:p>
          <a:p>
            <a:pPr lvl="1"/>
            <a:r>
              <a:rPr lang="en-US" dirty="0"/>
              <a:t>Safeguards Clause</a:t>
            </a:r>
          </a:p>
          <a:p>
            <a:pPr lvl="1"/>
            <a:r>
              <a:rPr lang="en-US" dirty="0"/>
              <a:t>Article XIX</a:t>
            </a:r>
          </a:p>
          <a:p>
            <a:r>
              <a:rPr lang="en-US" dirty="0"/>
              <a:t>US Law</a:t>
            </a:r>
          </a:p>
          <a:p>
            <a:pPr lvl="1"/>
            <a:r>
              <a:rPr lang="en-US" dirty="0"/>
              <a:t>Escape Clause</a:t>
            </a:r>
          </a:p>
          <a:p>
            <a:pPr lvl="1"/>
            <a:r>
              <a:rPr lang="en-US" dirty="0"/>
              <a:t>Section 201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EC7DC8-40C8-5847-91F3-F73181385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A56C20-23A4-D140-9CFA-BEC4635B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8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Prerequisites:</a:t>
            </a:r>
          </a:p>
          <a:p>
            <a:pPr lvl="2"/>
            <a:r>
              <a:rPr lang="en-US" dirty="0"/>
              <a:t>Increasing imports (absolute or relative)</a:t>
            </a:r>
          </a:p>
          <a:p>
            <a:pPr lvl="3"/>
            <a:r>
              <a:rPr lang="en-US" dirty="0"/>
              <a:t>“Unforeseen”</a:t>
            </a:r>
          </a:p>
          <a:p>
            <a:pPr lvl="3"/>
            <a:r>
              <a:rPr lang="en-US" dirty="0"/>
              <a:t>Due to GATT obligations</a:t>
            </a:r>
          </a:p>
          <a:p>
            <a:pPr lvl="4"/>
            <a:r>
              <a:rPr lang="en-US" dirty="0"/>
              <a:t>Too easy, since GATT has constrained tariffs</a:t>
            </a:r>
          </a:p>
          <a:p>
            <a:pPr lvl="2"/>
            <a:r>
              <a:rPr lang="en-US" dirty="0"/>
              <a:t>Injury </a:t>
            </a:r>
          </a:p>
          <a:p>
            <a:pPr lvl="3"/>
            <a:r>
              <a:rPr lang="en-US" dirty="0"/>
              <a:t>Serious</a:t>
            </a:r>
          </a:p>
          <a:p>
            <a:pPr lvl="3"/>
            <a:r>
              <a:rPr lang="en-US" dirty="0"/>
              <a:t>Caused by the imports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Remedy:  tariffs or quotas, must be</a:t>
            </a:r>
          </a:p>
          <a:p>
            <a:pPr lvl="2"/>
            <a:r>
              <a:rPr lang="en-US" dirty="0"/>
              <a:t>Temporary</a:t>
            </a:r>
          </a:p>
          <a:p>
            <a:pPr lvl="2"/>
            <a:r>
              <a:rPr lang="en-US" dirty="0"/>
              <a:t>Non-discriminatory (hard for quotas)</a:t>
            </a:r>
          </a:p>
          <a:p>
            <a:pPr lvl="1"/>
            <a:r>
              <a:rPr lang="en-US" dirty="0"/>
              <a:t>Compensation (not really used)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53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Absolute vs. relative increase</a:t>
            </a:r>
          </a:p>
          <a:p>
            <a:pPr lvl="2"/>
            <a:r>
              <a:rPr lang="en-US" dirty="0"/>
              <a:t>Relative seems problematic</a:t>
            </a:r>
          </a:p>
          <a:p>
            <a:pPr lvl="1"/>
            <a:r>
              <a:rPr lang="en-US" dirty="0"/>
              <a:t>Observed for appropriately defined “like product”</a:t>
            </a:r>
          </a:p>
          <a:p>
            <a:pPr lvl="2"/>
            <a:r>
              <a:rPr lang="en-US" dirty="0"/>
              <a:t>May be broad or narrow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7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Issues</a:t>
            </a:r>
          </a:p>
          <a:p>
            <a:pPr lvl="1"/>
            <a:r>
              <a:rPr lang="en-US" sz="2400" dirty="0"/>
              <a:t>“Serious” injury</a:t>
            </a:r>
          </a:p>
          <a:p>
            <a:pPr lvl="2"/>
            <a:r>
              <a:rPr lang="en-US" sz="2000" dirty="0"/>
              <a:t>Not well defined</a:t>
            </a:r>
          </a:p>
          <a:p>
            <a:pPr lvl="2"/>
            <a:r>
              <a:rPr lang="en-US" sz="2000" dirty="0"/>
              <a:t>Greater than “material injury” used for AD &amp; CVD</a:t>
            </a:r>
          </a:p>
          <a:p>
            <a:pPr lvl="2"/>
            <a:r>
              <a:rPr lang="en-US" sz="2000" dirty="0"/>
              <a:t>In US law, injury may only be “threatened”</a:t>
            </a:r>
          </a:p>
          <a:p>
            <a:pPr lvl="1"/>
            <a:r>
              <a:rPr lang="en-US" sz="2400" dirty="0"/>
              <a:t>Causation</a:t>
            </a:r>
          </a:p>
          <a:p>
            <a:pPr lvl="2"/>
            <a:r>
              <a:rPr lang="en-US" sz="2000" dirty="0"/>
              <a:t>Pre-1974:  “the major cause” = more than all other causes combined</a:t>
            </a:r>
          </a:p>
          <a:p>
            <a:pPr lvl="2"/>
            <a:r>
              <a:rPr lang="en-US" sz="2000" dirty="0"/>
              <a:t>Since 1974:  “substantial cause” = not less than any other cause</a:t>
            </a:r>
          </a:p>
          <a:p>
            <a:pPr lvl="3"/>
            <a:r>
              <a:rPr lang="en-US" sz="1800" dirty="0"/>
              <a:t>This can be manipulated by disaggregating other causes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3946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89528</TotalTime>
  <Words>2650</Words>
  <Application>Microsoft Macintosh PowerPoint</Application>
  <PresentationFormat>On-screen Show (4:3)</PresentationFormat>
  <Paragraphs>615</Paragraphs>
  <Slides>47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Arial</vt:lpstr>
      <vt:lpstr>Default Design</vt:lpstr>
      <vt:lpstr>Class 21  Safeguards  by Alan V. Deardorff University of Michigan 2022</vt:lpstr>
      <vt:lpstr>Safeguards</vt:lpstr>
      <vt:lpstr>Outline</vt:lpstr>
      <vt:lpstr>Outline</vt:lpstr>
      <vt:lpstr>Alternative Names for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Pause for Discussion</vt:lpstr>
      <vt:lpstr>Questions on Jackson</vt:lpstr>
      <vt:lpstr>More Questions on Jackson</vt:lpstr>
      <vt:lpstr>Questions on USITC</vt:lpstr>
      <vt:lpstr>Outline</vt:lpstr>
      <vt:lpstr>Safeguards Theory</vt:lpstr>
      <vt:lpstr>Cases</vt:lpstr>
      <vt:lpstr>Outline</vt:lpstr>
      <vt:lpstr>World price drop</vt:lpstr>
      <vt:lpstr>World price drop,  &amp; tariff response</vt:lpstr>
      <vt:lpstr>Outline</vt:lpstr>
      <vt:lpstr>Increase in domestic cost</vt:lpstr>
      <vt:lpstr>Increase in domestic cost</vt:lpstr>
      <vt:lpstr>Outline</vt:lpstr>
      <vt:lpstr>Differentiated Products</vt:lpstr>
      <vt:lpstr>Drop in Foreign Cost</vt:lpstr>
      <vt:lpstr>Drop in Foreign Cost</vt:lpstr>
      <vt:lpstr>Outline</vt:lpstr>
      <vt:lpstr>Differentiated Products</vt:lpstr>
      <vt:lpstr>Differentiated Products</vt:lpstr>
      <vt:lpstr>Differentiated Products</vt:lpstr>
      <vt:lpstr>Pause for Discussion</vt:lpstr>
      <vt:lpstr>Questions on Theory  (Not asked before)</vt:lpstr>
      <vt:lpstr>Outline</vt:lpstr>
      <vt:lpstr>Safeguards Cases</vt:lpstr>
      <vt:lpstr>Autos 1981</vt:lpstr>
      <vt:lpstr>Harley-Davidson 1983-87</vt:lpstr>
      <vt:lpstr>Steel 2002-3</vt:lpstr>
      <vt:lpstr>Tires 2009</vt:lpstr>
      <vt:lpstr>Washing Machines 2018</vt:lpstr>
      <vt:lpstr>Solar Panels 2018</vt:lpstr>
      <vt:lpstr>EU Steel 2018</vt:lpstr>
      <vt:lpstr>Pause for Discussion</vt:lpstr>
      <vt:lpstr>Questions on Pikard &amp; Pfeifer, “UK to extend steel …”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188</cp:revision>
  <cp:lastPrinted>2022-11-17T16:02:42Z</cp:lastPrinted>
  <dcterms:created xsi:type="dcterms:W3CDTF">2011-01-03T19:29:08Z</dcterms:created>
  <dcterms:modified xsi:type="dcterms:W3CDTF">2022-11-17T16:04:54Z</dcterms:modified>
</cp:coreProperties>
</file>